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Nunito Sans Heavy"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572"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3880470" y="3400742"/>
            <a:ext cx="10527059" cy="3361690"/>
          </a:xfrm>
          <a:prstGeom prst="rect">
            <a:avLst/>
          </a:prstGeom>
        </p:spPr>
        <p:txBody>
          <a:bodyPr lIns="0" tIns="0" rIns="0" bIns="0" rtlCol="0" anchor="t">
            <a:spAutoFit/>
          </a:bodyPr>
          <a:lstStyle/>
          <a:p>
            <a:pPr algn="ctr">
              <a:lnSpc>
                <a:spcPts val="8959"/>
              </a:lnSpc>
            </a:pPr>
            <a:r>
              <a:rPr lang="en-US" sz="6399">
                <a:solidFill>
                  <a:srgbClr val="004AAD"/>
                </a:solidFill>
                <a:latin typeface="Canva Sans Heavy"/>
              </a:rPr>
              <a:t>Exploring the career performance of ODI Cricketers</a:t>
            </a:r>
          </a:p>
        </p:txBody>
      </p:sp>
      <p:sp>
        <p:nvSpPr>
          <p:cNvPr id="10" name="Freeform 10"/>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301706" y="2426019"/>
            <a:ext cx="13684587" cy="7288268"/>
          </a:xfrm>
          <a:custGeom>
            <a:avLst/>
            <a:gdLst/>
            <a:ahLst/>
            <a:cxnLst/>
            <a:rect l="l" t="t" r="r" b="b"/>
            <a:pathLst>
              <a:path w="13684587" h="7288268">
                <a:moveTo>
                  <a:pt x="0" y="0"/>
                </a:moveTo>
                <a:lnTo>
                  <a:pt x="13684588" y="0"/>
                </a:lnTo>
                <a:lnTo>
                  <a:pt x="13684588" y="7288268"/>
                </a:lnTo>
                <a:lnTo>
                  <a:pt x="0" y="7288268"/>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1(MapReduce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666865" y="1978789"/>
            <a:ext cx="255414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6155609" y="2479539"/>
            <a:ext cx="11795667" cy="6278562"/>
          </a:xfrm>
          <a:custGeom>
            <a:avLst/>
            <a:gdLst/>
            <a:ahLst/>
            <a:cxnLst/>
            <a:rect l="l" t="t" r="r" b="b"/>
            <a:pathLst>
              <a:path w="11795667" h="6278562">
                <a:moveTo>
                  <a:pt x="0" y="0"/>
                </a:moveTo>
                <a:lnTo>
                  <a:pt x="11795667" y="0"/>
                </a:lnTo>
                <a:lnTo>
                  <a:pt x="11795667" y="6278562"/>
                </a:lnTo>
                <a:lnTo>
                  <a:pt x="0" y="6278562"/>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2338002"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2</a:t>
            </a:r>
          </a:p>
        </p:txBody>
      </p:sp>
      <p:sp>
        <p:nvSpPr>
          <p:cNvPr id="12" name="TextBox 12"/>
          <p:cNvSpPr txBox="1"/>
          <p:nvPr/>
        </p:nvSpPr>
        <p:spPr>
          <a:xfrm>
            <a:off x="238190" y="3225395"/>
            <a:ext cx="510828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The goal is to visualize all the bowlers who bowled more than 150 maiden overs.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368422" y="2399227"/>
            <a:ext cx="13551157" cy="7217205"/>
          </a:xfrm>
          <a:custGeom>
            <a:avLst/>
            <a:gdLst/>
            <a:ahLst/>
            <a:cxnLst/>
            <a:rect l="l" t="t" r="r" b="b"/>
            <a:pathLst>
              <a:path w="13551157" h="7217205">
                <a:moveTo>
                  <a:pt x="0" y="0"/>
                </a:moveTo>
                <a:lnTo>
                  <a:pt x="13551156" y="0"/>
                </a:lnTo>
                <a:lnTo>
                  <a:pt x="13551156" y="7217204"/>
                </a:lnTo>
                <a:lnTo>
                  <a:pt x="0" y="7217204"/>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2(MapReduce Output)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666865" y="1978789"/>
            <a:ext cx="255414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5559958" y="2215807"/>
            <a:ext cx="12283882" cy="6542267"/>
          </a:xfrm>
          <a:custGeom>
            <a:avLst/>
            <a:gdLst/>
            <a:ahLst/>
            <a:cxnLst/>
            <a:rect l="l" t="t" r="r" b="b"/>
            <a:pathLst>
              <a:path w="12283882" h="6542267">
                <a:moveTo>
                  <a:pt x="0" y="0"/>
                </a:moveTo>
                <a:lnTo>
                  <a:pt x="12283882" y="0"/>
                </a:lnTo>
                <a:lnTo>
                  <a:pt x="12283882" y="6542267"/>
                </a:lnTo>
                <a:lnTo>
                  <a:pt x="0" y="6542267"/>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2338002"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3</a:t>
            </a:r>
          </a:p>
        </p:txBody>
      </p:sp>
      <p:sp>
        <p:nvSpPr>
          <p:cNvPr id="12" name="TextBox 12"/>
          <p:cNvSpPr txBox="1"/>
          <p:nvPr/>
        </p:nvSpPr>
        <p:spPr>
          <a:xfrm>
            <a:off x="238190" y="3225395"/>
            <a:ext cx="510828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To visualize all the players who scored more than 20 centuries.</a:t>
            </a:r>
          </a:p>
          <a:p>
            <a:pPr algn="just">
              <a:lnSpc>
                <a:spcPts val="4480"/>
              </a:lnSpc>
            </a:pPr>
            <a:endParaRPr lang="en-US" sz="3200">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532443" y="2506395"/>
            <a:ext cx="13223115" cy="7042493"/>
          </a:xfrm>
          <a:custGeom>
            <a:avLst/>
            <a:gdLst/>
            <a:ahLst/>
            <a:cxnLst/>
            <a:rect l="l" t="t" r="r" b="b"/>
            <a:pathLst>
              <a:path w="13223115" h="7042493">
                <a:moveTo>
                  <a:pt x="0" y="0"/>
                </a:moveTo>
                <a:lnTo>
                  <a:pt x="13223114" y="0"/>
                </a:lnTo>
                <a:lnTo>
                  <a:pt x="13223114" y="7042493"/>
                </a:lnTo>
                <a:lnTo>
                  <a:pt x="0" y="7042493"/>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3(MapReduce 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666865" y="1978789"/>
            <a:ext cx="255414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5776822" y="2485406"/>
            <a:ext cx="11951987" cy="6366420"/>
          </a:xfrm>
          <a:custGeom>
            <a:avLst/>
            <a:gdLst/>
            <a:ahLst/>
            <a:cxnLst/>
            <a:rect l="l" t="t" r="r" b="b"/>
            <a:pathLst>
              <a:path w="11951987" h="6366420">
                <a:moveTo>
                  <a:pt x="0" y="0"/>
                </a:moveTo>
                <a:lnTo>
                  <a:pt x="11951987" y="0"/>
                </a:lnTo>
                <a:lnTo>
                  <a:pt x="11951987" y="6366420"/>
                </a:lnTo>
                <a:lnTo>
                  <a:pt x="0" y="6366420"/>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2338002"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4</a:t>
            </a:r>
          </a:p>
        </p:txBody>
      </p:sp>
      <p:sp>
        <p:nvSpPr>
          <p:cNvPr id="12" name="TextBox 12"/>
          <p:cNvSpPr txBox="1"/>
          <p:nvPr/>
        </p:nvSpPr>
        <p:spPr>
          <a:xfrm>
            <a:off x="238190" y="3225395"/>
            <a:ext cx="510828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To visualize all the players who took more than 250 wickets in ODI cricket.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534969" y="2534026"/>
            <a:ext cx="13218062" cy="7040816"/>
          </a:xfrm>
          <a:custGeom>
            <a:avLst/>
            <a:gdLst/>
            <a:ahLst/>
            <a:cxnLst/>
            <a:rect l="l" t="t" r="r" b="b"/>
            <a:pathLst>
              <a:path w="13218062" h="7040816">
                <a:moveTo>
                  <a:pt x="0" y="0"/>
                </a:moveTo>
                <a:lnTo>
                  <a:pt x="13218062" y="0"/>
                </a:lnTo>
                <a:lnTo>
                  <a:pt x="13218062" y="7040816"/>
                </a:lnTo>
                <a:lnTo>
                  <a:pt x="0" y="704081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4(MapReduce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666865" y="1978789"/>
            <a:ext cx="255414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5589276" y="2217484"/>
            <a:ext cx="12285706" cy="6544181"/>
          </a:xfrm>
          <a:custGeom>
            <a:avLst/>
            <a:gdLst/>
            <a:ahLst/>
            <a:cxnLst/>
            <a:rect l="l" t="t" r="r" b="b"/>
            <a:pathLst>
              <a:path w="12285706" h="6544181">
                <a:moveTo>
                  <a:pt x="0" y="0"/>
                </a:moveTo>
                <a:lnTo>
                  <a:pt x="12285707" y="0"/>
                </a:lnTo>
                <a:lnTo>
                  <a:pt x="12285707" y="6544182"/>
                </a:lnTo>
                <a:lnTo>
                  <a:pt x="0" y="6544182"/>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2338002"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5</a:t>
            </a:r>
          </a:p>
        </p:txBody>
      </p:sp>
      <p:sp>
        <p:nvSpPr>
          <p:cNvPr id="12" name="TextBox 12"/>
          <p:cNvSpPr txBox="1"/>
          <p:nvPr/>
        </p:nvSpPr>
        <p:spPr>
          <a:xfrm>
            <a:off x="238190" y="3225395"/>
            <a:ext cx="510828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To visualize all the players whose took more than 145 catches.</a:t>
            </a:r>
          </a:p>
          <a:p>
            <a:pPr algn="just">
              <a:lnSpc>
                <a:spcPts val="4480"/>
              </a:lnSpc>
            </a:pPr>
            <a:endParaRPr lang="en-US" sz="320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5(MapReduce Output)</a:t>
            </a:r>
          </a:p>
        </p:txBody>
      </p:sp>
      <p:pic>
        <p:nvPicPr>
          <p:cNvPr id="13" name="Picture 12">
            <a:extLst>
              <a:ext uri="{FF2B5EF4-FFF2-40B4-BE49-F238E27FC236}">
                <a16:creationId xmlns:a16="http://schemas.microsoft.com/office/drawing/2014/main" id="{2275B7F6-D8EC-6453-CB36-9BD7BE33D0A9}"/>
              </a:ext>
            </a:extLst>
          </p:cNvPr>
          <p:cNvPicPr>
            <a:picLocks noChangeAspect="1"/>
          </p:cNvPicPr>
          <p:nvPr/>
        </p:nvPicPr>
        <p:blipFill>
          <a:blip r:embed="rId4"/>
          <a:stretch>
            <a:fillRect/>
          </a:stretch>
        </p:blipFill>
        <p:spPr>
          <a:xfrm>
            <a:off x="1219200" y="2476501"/>
            <a:ext cx="15544800" cy="7010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666865" y="1978789"/>
            <a:ext cx="255414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5696445" y="2217484"/>
            <a:ext cx="11780724" cy="6275194"/>
          </a:xfrm>
          <a:custGeom>
            <a:avLst/>
            <a:gdLst/>
            <a:ahLst/>
            <a:cxnLst/>
            <a:rect l="l" t="t" r="r" b="b"/>
            <a:pathLst>
              <a:path w="11780724" h="6275194">
                <a:moveTo>
                  <a:pt x="0" y="0"/>
                </a:moveTo>
                <a:lnTo>
                  <a:pt x="11780724" y="0"/>
                </a:lnTo>
                <a:lnTo>
                  <a:pt x="11780724" y="6275194"/>
                </a:lnTo>
                <a:lnTo>
                  <a:pt x="0" y="6275194"/>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2338002"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6</a:t>
            </a:r>
          </a:p>
        </p:txBody>
      </p:sp>
      <p:sp>
        <p:nvSpPr>
          <p:cNvPr id="12" name="TextBox 12"/>
          <p:cNvSpPr txBox="1"/>
          <p:nvPr/>
        </p:nvSpPr>
        <p:spPr>
          <a:xfrm>
            <a:off x="238190" y="3225395"/>
            <a:ext cx="510828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The goal is to visualize all the players who remained not out in more than 50 matches.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11934" y="512206"/>
            <a:ext cx="1939447" cy="1368424"/>
          </a:xfrm>
          <a:prstGeom prst="rect">
            <a:avLst/>
          </a:prstGeom>
        </p:spPr>
        <p:txBody>
          <a:bodyPr lIns="0" tIns="0" rIns="0" bIns="0" rtlCol="0" anchor="t">
            <a:spAutoFit/>
          </a:bodyPr>
          <a:lstStyle/>
          <a:p>
            <a:pPr algn="ctr">
              <a:lnSpc>
                <a:spcPts val="11200"/>
              </a:lnSpc>
            </a:pPr>
            <a:r>
              <a:rPr lang="en-US" sz="8000">
                <a:solidFill>
                  <a:srgbClr val="FFFFFF"/>
                </a:solidFill>
                <a:latin typeface="Canva Sans Heavy"/>
              </a:rPr>
              <a:t>01</a:t>
            </a:r>
          </a:p>
        </p:txBody>
      </p:sp>
      <p:sp>
        <p:nvSpPr>
          <p:cNvPr id="10" name="TextBox 10"/>
          <p:cNvSpPr txBox="1"/>
          <p:nvPr/>
        </p:nvSpPr>
        <p:spPr>
          <a:xfrm>
            <a:off x="1028700" y="876300"/>
            <a:ext cx="8342491"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Team Members</a:t>
            </a:r>
          </a:p>
        </p:txBody>
      </p:sp>
      <p:sp>
        <p:nvSpPr>
          <p:cNvPr id="11" name="TextBox 11"/>
          <p:cNvSpPr txBox="1"/>
          <p:nvPr/>
        </p:nvSpPr>
        <p:spPr>
          <a:xfrm>
            <a:off x="1381658" y="3230307"/>
            <a:ext cx="15524685" cy="4908550"/>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Canva Sans"/>
              </a:rPr>
              <a:t>Bala Harinadh Palavelli</a:t>
            </a:r>
          </a:p>
          <a:p>
            <a:pPr marL="863599" lvl="1" indent="-431800">
              <a:lnSpc>
                <a:spcPts val="5599"/>
              </a:lnSpc>
              <a:buFont typeface="Arial"/>
              <a:buChar char="•"/>
            </a:pPr>
            <a:r>
              <a:rPr lang="en-US" sz="3999">
                <a:solidFill>
                  <a:srgbClr val="000000"/>
                </a:solidFill>
                <a:latin typeface="Canva Sans"/>
              </a:rPr>
              <a:t>Suresh Sindam</a:t>
            </a:r>
          </a:p>
          <a:p>
            <a:pPr marL="863599" lvl="1" indent="-431800">
              <a:lnSpc>
                <a:spcPts val="5599"/>
              </a:lnSpc>
              <a:buFont typeface="Arial"/>
              <a:buChar char="•"/>
            </a:pPr>
            <a:r>
              <a:rPr lang="en-US" sz="3999">
                <a:solidFill>
                  <a:srgbClr val="000000"/>
                </a:solidFill>
                <a:latin typeface="Canva Sans"/>
              </a:rPr>
              <a:t>Anilkumar Palavelli </a:t>
            </a:r>
          </a:p>
          <a:p>
            <a:pPr marL="863599" lvl="1" indent="-431800">
              <a:lnSpc>
                <a:spcPts val="5599"/>
              </a:lnSpc>
              <a:buFont typeface="Arial"/>
              <a:buChar char="•"/>
            </a:pPr>
            <a:r>
              <a:rPr lang="en-US" sz="3999">
                <a:solidFill>
                  <a:srgbClr val="000000"/>
                </a:solidFill>
                <a:latin typeface="Canva Sans"/>
              </a:rPr>
              <a:t>Bhanuteja Chitrala </a:t>
            </a:r>
          </a:p>
          <a:p>
            <a:pPr marL="863599" lvl="1" indent="-431800">
              <a:lnSpc>
                <a:spcPts val="5599"/>
              </a:lnSpc>
              <a:buFont typeface="Arial"/>
              <a:buChar char="•"/>
            </a:pPr>
            <a:r>
              <a:rPr lang="en-US" sz="3999">
                <a:solidFill>
                  <a:srgbClr val="000000"/>
                </a:solidFill>
                <a:latin typeface="Canva Sans"/>
              </a:rPr>
              <a:t>Krishna Sai Balupari</a:t>
            </a:r>
          </a:p>
          <a:p>
            <a:pPr marL="863599" lvl="1" indent="-431800">
              <a:lnSpc>
                <a:spcPts val="5599"/>
              </a:lnSpc>
              <a:buFont typeface="Arial"/>
              <a:buChar char="•"/>
            </a:pPr>
            <a:r>
              <a:rPr lang="en-US" sz="3999">
                <a:solidFill>
                  <a:srgbClr val="000000"/>
                </a:solidFill>
                <a:latin typeface="Canva Sans"/>
              </a:rPr>
              <a:t>Samyuktha Pandula</a:t>
            </a:r>
          </a:p>
          <a:p>
            <a:pPr marL="863599" lvl="1" indent="-431800">
              <a:lnSpc>
                <a:spcPts val="5599"/>
              </a:lnSpc>
              <a:buFont typeface="Arial"/>
              <a:buChar char="•"/>
            </a:pPr>
            <a:r>
              <a:rPr lang="en-US" sz="3999">
                <a:solidFill>
                  <a:srgbClr val="000000"/>
                </a:solidFill>
                <a:latin typeface="Canva Sans"/>
              </a:rPr>
              <a:t>RajaShree Bokka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87949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534969" y="2587610"/>
            <a:ext cx="13218062" cy="7040816"/>
          </a:xfrm>
          <a:custGeom>
            <a:avLst/>
            <a:gdLst/>
            <a:ahLst/>
            <a:cxnLst/>
            <a:rect l="l" t="t" r="r" b="b"/>
            <a:pathLst>
              <a:path w="13218062" h="7040816">
                <a:moveTo>
                  <a:pt x="0" y="0"/>
                </a:moveTo>
                <a:lnTo>
                  <a:pt x="13218062" y="0"/>
                </a:lnTo>
                <a:lnTo>
                  <a:pt x="13218062" y="7040816"/>
                </a:lnTo>
                <a:lnTo>
                  <a:pt x="0" y="704081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6865" y="962025"/>
            <a:ext cx="8794914"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6(MapReduce Output)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3320446" y="1121554"/>
            <a:ext cx="12664618"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Challenges Faced </a:t>
            </a:r>
          </a:p>
        </p:txBody>
      </p:sp>
      <p:sp>
        <p:nvSpPr>
          <p:cNvPr id="10" name="TextBox 10"/>
          <p:cNvSpPr txBox="1"/>
          <p:nvPr/>
        </p:nvSpPr>
        <p:spPr>
          <a:xfrm>
            <a:off x="2431862" y="3616698"/>
            <a:ext cx="14356125"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One of the main challenges we faced was cleaning and preprocessing the data. The dataset was large and complex, and there were some inconsistencies in the data. We overcame this challenge by carefully reviewing the data</a:t>
            </a:r>
          </a:p>
        </p:txBody>
      </p:sp>
      <p:sp>
        <p:nvSpPr>
          <p:cNvPr id="11" name="TextBox 11"/>
          <p:cNvSpPr txBox="1"/>
          <p:nvPr/>
        </p:nvSpPr>
        <p:spPr>
          <a:xfrm>
            <a:off x="1028700" y="3630290"/>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01</a:t>
            </a:r>
          </a:p>
        </p:txBody>
      </p:sp>
      <p:sp>
        <p:nvSpPr>
          <p:cNvPr id="12" name="TextBox 12"/>
          <p:cNvSpPr txBox="1"/>
          <p:nvPr/>
        </p:nvSpPr>
        <p:spPr>
          <a:xfrm>
            <a:off x="1028700" y="5891082"/>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02</a:t>
            </a:r>
          </a:p>
        </p:txBody>
      </p:sp>
      <p:sp>
        <p:nvSpPr>
          <p:cNvPr id="13" name="TextBox 13"/>
          <p:cNvSpPr txBox="1"/>
          <p:nvPr/>
        </p:nvSpPr>
        <p:spPr>
          <a:xfrm>
            <a:off x="2517522" y="5646924"/>
            <a:ext cx="14270465" cy="21145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Another challenge we faced was identifying the best key performance indicators (KPIs) for each department. There are many different ways to measure performance in cricket, and we had to carefully consider the specific goals of our project when selecting the KPIs.</a:t>
            </a:r>
          </a:p>
        </p:txBody>
      </p:sp>
      <p:grpSp>
        <p:nvGrpSpPr>
          <p:cNvPr id="14" name="Group 14"/>
          <p:cNvGrpSpPr/>
          <p:nvPr/>
        </p:nvGrpSpPr>
        <p:grpSpPr>
          <a:xfrm>
            <a:off x="-2038330" y="-2073710"/>
            <a:ext cx="5041299" cy="504129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273691" y="1358949"/>
            <a:ext cx="11740619"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Conclusion</a:t>
            </a:r>
          </a:p>
        </p:txBody>
      </p:sp>
      <p:sp>
        <p:nvSpPr>
          <p:cNvPr id="13" name="TextBox 13"/>
          <p:cNvSpPr txBox="1"/>
          <p:nvPr/>
        </p:nvSpPr>
        <p:spPr>
          <a:xfrm>
            <a:off x="1028700" y="3662680"/>
            <a:ext cx="16632971" cy="4471670"/>
          </a:xfrm>
          <a:prstGeom prst="rect">
            <a:avLst/>
          </a:prstGeom>
        </p:spPr>
        <p:txBody>
          <a:bodyPr lIns="0" tIns="0" rIns="0" bIns="0" rtlCol="0" anchor="t">
            <a:spAutoFit/>
          </a:bodyPr>
          <a:lstStyle/>
          <a:p>
            <a:pPr algn="just">
              <a:lnSpc>
                <a:spcPts val="4480"/>
              </a:lnSpc>
            </a:pPr>
            <a:r>
              <a:rPr lang="en-US" sz="3200">
                <a:solidFill>
                  <a:srgbClr val="000000"/>
                </a:solidFill>
                <a:latin typeface="Canva Sans"/>
              </a:rPr>
              <a:t>Cricket has a history of great players who are good at both hitting and throwing, like Kohli, Root, and Rohit. With over 150 clean overs, bowling greats Pollock, McGrath, Kapil, and Muralitharan show how smart they are at strategy. Scorers of hundreds like Kohli, Tendulkar, de Villiers, and Gayle add to the fame, and wicket-takers like Muralitharan and Akram describe skill. Adeel Raja and Adrian Bharath, who have each caught over 145 balls, are great at fielding. Along with Pollock and Vas, Dhoni is the only player who has not been out in more than 50 matches, which shows how tough he is. Together, these players raise the bar for greatness in cricket and add to its rich patchwork.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2586980" y="3944938"/>
            <a:ext cx="13114040" cy="2149474"/>
          </a:xfrm>
          <a:prstGeom prst="rect">
            <a:avLst/>
          </a:prstGeom>
        </p:spPr>
        <p:txBody>
          <a:bodyPr lIns="0" tIns="0" rIns="0" bIns="0" rtlCol="0" anchor="t">
            <a:spAutoFit/>
          </a:bodyPr>
          <a:lstStyle/>
          <a:p>
            <a:pPr algn="ctr">
              <a:lnSpc>
                <a:spcPts val="17500"/>
              </a:lnSpc>
            </a:pPr>
            <a:r>
              <a:rPr lang="en-US" sz="12500">
                <a:solidFill>
                  <a:srgbClr val="004AAD"/>
                </a:solidFill>
                <a:latin typeface="Canva Sans Heavy"/>
              </a:rPr>
              <a:t>Thank You</a:t>
            </a:r>
          </a:p>
        </p:txBody>
      </p:sp>
      <p:sp>
        <p:nvSpPr>
          <p:cNvPr id="10" name="Freeform 10"/>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972755" y="1728231"/>
            <a:ext cx="9845994"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Project Objective</a:t>
            </a:r>
          </a:p>
        </p:txBody>
      </p:sp>
      <p:sp>
        <p:nvSpPr>
          <p:cNvPr id="13" name="TextBox 13"/>
          <p:cNvSpPr txBox="1"/>
          <p:nvPr/>
        </p:nvSpPr>
        <p:spPr>
          <a:xfrm>
            <a:off x="1205179" y="3711048"/>
            <a:ext cx="15877642" cy="5313680"/>
          </a:xfrm>
          <a:prstGeom prst="rect">
            <a:avLst/>
          </a:prstGeom>
        </p:spPr>
        <p:txBody>
          <a:bodyPr lIns="0" tIns="0" rIns="0" bIns="0" rtlCol="0" anchor="t">
            <a:spAutoFit/>
          </a:bodyPr>
          <a:lstStyle/>
          <a:p>
            <a:pPr algn="ctr">
              <a:lnSpc>
                <a:spcPts val="5320"/>
              </a:lnSpc>
            </a:pPr>
            <a:r>
              <a:rPr lang="en-US" sz="3800">
                <a:solidFill>
                  <a:srgbClr val="000000"/>
                </a:solidFill>
                <a:latin typeface="Canva Sans"/>
              </a:rPr>
              <a:t>The main objective of this research looks at all of the information about Indian cricket players' careers in One Day International (ODI) games. It looks at things like games played, runs made, hitting rates, and bowling figures. The study shows how Indian players have contributed to ODI cricket in the past and present by looking at trends and important events. It is a great resource for cricket fans and students who want to learn about how India's cricketing skills have changed over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11934" y="512206"/>
            <a:ext cx="1939447" cy="1368424"/>
          </a:xfrm>
          <a:prstGeom prst="rect">
            <a:avLst/>
          </a:prstGeom>
        </p:spPr>
        <p:txBody>
          <a:bodyPr lIns="0" tIns="0" rIns="0" bIns="0" rtlCol="0" anchor="t">
            <a:spAutoFit/>
          </a:bodyPr>
          <a:lstStyle/>
          <a:p>
            <a:pPr algn="ctr">
              <a:lnSpc>
                <a:spcPts val="11200"/>
              </a:lnSpc>
            </a:pPr>
            <a:r>
              <a:rPr lang="en-US" sz="8000">
                <a:solidFill>
                  <a:srgbClr val="FFFFFF"/>
                </a:solidFill>
                <a:latin typeface="Canva Sans Heavy"/>
              </a:rPr>
              <a:t>01</a:t>
            </a:r>
          </a:p>
        </p:txBody>
      </p:sp>
      <p:sp>
        <p:nvSpPr>
          <p:cNvPr id="10" name="TextBox 10"/>
          <p:cNvSpPr txBox="1"/>
          <p:nvPr/>
        </p:nvSpPr>
        <p:spPr>
          <a:xfrm>
            <a:off x="4972755" y="1728231"/>
            <a:ext cx="8342491"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Dataset</a:t>
            </a:r>
          </a:p>
        </p:txBody>
      </p:sp>
      <p:sp>
        <p:nvSpPr>
          <p:cNvPr id="11" name="TextBox 11"/>
          <p:cNvSpPr txBox="1"/>
          <p:nvPr/>
        </p:nvSpPr>
        <p:spPr>
          <a:xfrm>
            <a:off x="1381658" y="3964561"/>
            <a:ext cx="15524685" cy="2089150"/>
          </a:xfrm>
          <a:prstGeom prst="rect">
            <a:avLst/>
          </a:prstGeom>
        </p:spPr>
        <p:txBody>
          <a:bodyPr lIns="0" tIns="0" rIns="0" bIns="0" rtlCol="0" anchor="t">
            <a:spAutoFit/>
          </a:bodyPr>
          <a:lstStyle/>
          <a:p>
            <a:pPr algn="ctr">
              <a:lnSpc>
                <a:spcPts val="5599"/>
              </a:lnSpc>
            </a:pPr>
            <a:r>
              <a:rPr lang="en-US" sz="3999">
                <a:solidFill>
                  <a:srgbClr val="000000"/>
                </a:solidFill>
                <a:latin typeface="Canva Sans"/>
              </a:rPr>
              <a:t>Data Source link : Kaggle</a:t>
            </a:r>
          </a:p>
          <a:p>
            <a:pPr algn="ctr">
              <a:lnSpc>
                <a:spcPts val="5599"/>
              </a:lnSpc>
            </a:pPr>
            <a:r>
              <a:rPr lang="en-US" sz="3999">
                <a:solidFill>
                  <a:srgbClr val="000000"/>
                </a:solidFill>
                <a:latin typeface="Canva Sans"/>
              </a:rPr>
              <a:t>https://www.kaggle.com/datasets/hverified/cricket-players-odi/data </a:t>
            </a:r>
          </a:p>
          <a:p>
            <a:pPr algn="ctr">
              <a:lnSpc>
                <a:spcPts val="5599"/>
              </a:lnSpc>
            </a:pPr>
            <a:endParaRPr lang="en-US" sz="3999">
              <a:solidFill>
                <a:srgbClr val="000000"/>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972755" y="1728231"/>
            <a:ext cx="9844821"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Team Collaboration</a:t>
            </a:r>
          </a:p>
        </p:txBody>
      </p:sp>
      <p:sp>
        <p:nvSpPr>
          <p:cNvPr id="10" name="TextBox 10"/>
          <p:cNvSpPr txBox="1"/>
          <p:nvPr/>
        </p:nvSpPr>
        <p:spPr>
          <a:xfrm>
            <a:off x="2431862" y="5205480"/>
            <a:ext cx="14356125"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Cleaning the data set (Bala Harinadh, Samyuktha, RajaShree)</a:t>
            </a:r>
          </a:p>
        </p:txBody>
      </p:sp>
      <p:sp>
        <p:nvSpPr>
          <p:cNvPr id="11" name="TextBox 11"/>
          <p:cNvSpPr txBox="1"/>
          <p:nvPr/>
        </p:nvSpPr>
        <p:spPr>
          <a:xfrm>
            <a:off x="1028700" y="4916238"/>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02</a:t>
            </a:r>
          </a:p>
        </p:txBody>
      </p:sp>
      <p:sp>
        <p:nvSpPr>
          <p:cNvPr id="12" name="TextBox 12"/>
          <p:cNvSpPr txBox="1"/>
          <p:nvPr/>
        </p:nvSpPr>
        <p:spPr>
          <a:xfrm>
            <a:off x="1028700" y="6191187"/>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03</a:t>
            </a:r>
          </a:p>
        </p:txBody>
      </p:sp>
      <p:sp>
        <p:nvSpPr>
          <p:cNvPr id="13" name="TextBox 13"/>
          <p:cNvSpPr txBox="1"/>
          <p:nvPr/>
        </p:nvSpPr>
        <p:spPr>
          <a:xfrm>
            <a:off x="1028700" y="7464997"/>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04</a:t>
            </a:r>
          </a:p>
        </p:txBody>
      </p:sp>
      <p:sp>
        <p:nvSpPr>
          <p:cNvPr id="14" name="TextBox 14"/>
          <p:cNvSpPr txBox="1"/>
          <p:nvPr/>
        </p:nvSpPr>
        <p:spPr>
          <a:xfrm>
            <a:off x="1028700" y="8738807"/>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05</a:t>
            </a:r>
          </a:p>
        </p:txBody>
      </p:sp>
      <p:sp>
        <p:nvSpPr>
          <p:cNvPr id="15" name="TextBox 15"/>
          <p:cNvSpPr txBox="1"/>
          <p:nvPr/>
        </p:nvSpPr>
        <p:spPr>
          <a:xfrm>
            <a:off x="2431862" y="7754239"/>
            <a:ext cx="14356125"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Reporting and Visualizing the Goals(Anilkumar, Krishna Sai, Suresh)</a:t>
            </a:r>
          </a:p>
        </p:txBody>
      </p:sp>
      <p:sp>
        <p:nvSpPr>
          <p:cNvPr id="16" name="TextBox 16"/>
          <p:cNvSpPr txBox="1"/>
          <p:nvPr/>
        </p:nvSpPr>
        <p:spPr>
          <a:xfrm>
            <a:off x="2431862" y="9028049"/>
            <a:ext cx="14356125"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Final Documentation (Everyone) -&gt; 100%</a:t>
            </a:r>
          </a:p>
        </p:txBody>
      </p:sp>
      <p:sp>
        <p:nvSpPr>
          <p:cNvPr id="17" name="TextBox 17"/>
          <p:cNvSpPr txBox="1"/>
          <p:nvPr/>
        </p:nvSpPr>
        <p:spPr>
          <a:xfrm>
            <a:off x="2517522" y="6480429"/>
            <a:ext cx="14270465"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Coding Using Hadoop Map reduce(Bhanuteja, Samyuktha)</a:t>
            </a:r>
          </a:p>
        </p:txBody>
      </p:sp>
      <p:grpSp>
        <p:nvGrpSpPr>
          <p:cNvPr id="18" name="Group 18"/>
          <p:cNvGrpSpPr/>
          <p:nvPr/>
        </p:nvGrpSpPr>
        <p:grpSpPr>
          <a:xfrm>
            <a:off x="-2038330" y="-2073710"/>
            <a:ext cx="5041299" cy="504129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431862" y="3931670"/>
            <a:ext cx="14356125"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Selecting Data Set, Discussing and figuring out the goals (Everyone)</a:t>
            </a:r>
          </a:p>
        </p:txBody>
      </p:sp>
      <p:sp>
        <p:nvSpPr>
          <p:cNvPr id="22" name="TextBox 22"/>
          <p:cNvSpPr txBox="1"/>
          <p:nvPr/>
        </p:nvSpPr>
        <p:spPr>
          <a:xfrm>
            <a:off x="1028700" y="3642428"/>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Canva Sans Semi-Bold"/>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3273691" y="1728231"/>
            <a:ext cx="12849586"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Methodologies and Tools</a:t>
            </a:r>
          </a:p>
        </p:txBody>
      </p:sp>
      <p:sp>
        <p:nvSpPr>
          <p:cNvPr id="10" name="TextBox 10"/>
          <p:cNvSpPr txBox="1"/>
          <p:nvPr/>
        </p:nvSpPr>
        <p:spPr>
          <a:xfrm>
            <a:off x="1258761" y="5400675"/>
            <a:ext cx="7317139"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rPr>
              <a:t>Data preparation</a:t>
            </a:r>
          </a:p>
        </p:txBody>
      </p:sp>
      <p:sp>
        <p:nvSpPr>
          <p:cNvPr id="11" name="TextBox 11"/>
          <p:cNvSpPr txBox="1"/>
          <p:nvPr/>
        </p:nvSpPr>
        <p:spPr>
          <a:xfrm>
            <a:off x="9105900" y="5353050"/>
            <a:ext cx="7317139"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dirty="0">
                <a:solidFill>
                  <a:srgbClr val="000000"/>
                </a:solidFill>
                <a:latin typeface="Canva Sans"/>
              </a:rPr>
              <a:t>Programming language: Java</a:t>
            </a:r>
          </a:p>
        </p:txBody>
      </p:sp>
      <p:sp>
        <p:nvSpPr>
          <p:cNvPr id="12" name="TextBox 12"/>
          <p:cNvSpPr txBox="1"/>
          <p:nvPr/>
        </p:nvSpPr>
        <p:spPr>
          <a:xfrm>
            <a:off x="1258761" y="6505575"/>
            <a:ext cx="7317139"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rPr>
              <a:t>Data analysis</a:t>
            </a:r>
          </a:p>
        </p:txBody>
      </p:sp>
      <p:sp>
        <p:nvSpPr>
          <p:cNvPr id="13" name="TextBox 13"/>
          <p:cNvSpPr txBox="1"/>
          <p:nvPr/>
        </p:nvSpPr>
        <p:spPr>
          <a:xfrm>
            <a:off x="9105900" y="6457950"/>
            <a:ext cx="7317139"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rPr>
              <a:t>Data visualization: Tableau</a:t>
            </a:r>
          </a:p>
        </p:txBody>
      </p:sp>
      <p:sp>
        <p:nvSpPr>
          <p:cNvPr id="14" name="TextBox 14"/>
          <p:cNvSpPr txBox="1"/>
          <p:nvPr/>
        </p:nvSpPr>
        <p:spPr>
          <a:xfrm>
            <a:off x="1258761" y="7610475"/>
            <a:ext cx="7317139"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rPr>
              <a:t>Visualization</a:t>
            </a:r>
          </a:p>
        </p:txBody>
      </p:sp>
      <p:sp>
        <p:nvSpPr>
          <p:cNvPr id="15" name="TextBox 15"/>
          <p:cNvSpPr txBox="1"/>
          <p:nvPr/>
        </p:nvSpPr>
        <p:spPr>
          <a:xfrm>
            <a:off x="9105900" y="7524750"/>
            <a:ext cx="8625152"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rPr>
              <a:t>Distributed computing framework: Hadoop MapReduce</a:t>
            </a:r>
          </a:p>
        </p:txBody>
      </p:sp>
      <p:sp>
        <p:nvSpPr>
          <p:cNvPr id="16" name="TextBox 16"/>
          <p:cNvSpPr txBox="1"/>
          <p:nvPr/>
        </p:nvSpPr>
        <p:spPr>
          <a:xfrm>
            <a:off x="2108383" y="4127243"/>
            <a:ext cx="5617896" cy="679450"/>
          </a:xfrm>
          <a:prstGeom prst="rect">
            <a:avLst/>
          </a:prstGeom>
        </p:spPr>
        <p:txBody>
          <a:bodyPr lIns="0" tIns="0" rIns="0" bIns="0" rtlCol="0" anchor="t">
            <a:spAutoFit/>
          </a:bodyPr>
          <a:lstStyle/>
          <a:p>
            <a:pPr algn="ctr">
              <a:lnSpc>
                <a:spcPts val="5599"/>
              </a:lnSpc>
            </a:pPr>
            <a:r>
              <a:rPr lang="en-US" sz="3999">
                <a:solidFill>
                  <a:srgbClr val="004AAD"/>
                </a:solidFill>
                <a:latin typeface="Canva Sans Semi-Bold"/>
              </a:rPr>
              <a:t>Methodologies</a:t>
            </a:r>
          </a:p>
        </p:txBody>
      </p:sp>
      <p:sp>
        <p:nvSpPr>
          <p:cNvPr id="17" name="TextBox 17"/>
          <p:cNvSpPr txBox="1"/>
          <p:nvPr/>
        </p:nvSpPr>
        <p:spPr>
          <a:xfrm>
            <a:off x="9755497" y="4127243"/>
            <a:ext cx="5617896" cy="679450"/>
          </a:xfrm>
          <a:prstGeom prst="rect">
            <a:avLst/>
          </a:prstGeom>
        </p:spPr>
        <p:txBody>
          <a:bodyPr lIns="0" tIns="0" rIns="0" bIns="0" rtlCol="0" anchor="t">
            <a:spAutoFit/>
          </a:bodyPr>
          <a:lstStyle/>
          <a:p>
            <a:pPr algn="ctr">
              <a:lnSpc>
                <a:spcPts val="5599"/>
              </a:lnSpc>
            </a:pPr>
            <a:r>
              <a:rPr lang="en-US" sz="3999">
                <a:solidFill>
                  <a:srgbClr val="004AAD"/>
                </a:solidFill>
                <a:latin typeface="Canva Sans Semi-Bold"/>
              </a:rPr>
              <a:t>Tools</a:t>
            </a:r>
          </a:p>
        </p:txBody>
      </p:sp>
      <p:grpSp>
        <p:nvGrpSpPr>
          <p:cNvPr id="18" name="Group 18"/>
          <p:cNvGrpSpPr/>
          <p:nvPr/>
        </p:nvGrpSpPr>
        <p:grpSpPr>
          <a:xfrm>
            <a:off x="-2038330" y="-2073710"/>
            <a:ext cx="5041299" cy="504129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11934" y="512206"/>
            <a:ext cx="1939447" cy="1368424"/>
          </a:xfrm>
          <a:prstGeom prst="rect">
            <a:avLst/>
          </a:prstGeom>
        </p:spPr>
        <p:txBody>
          <a:bodyPr lIns="0" tIns="0" rIns="0" bIns="0" rtlCol="0" anchor="t">
            <a:spAutoFit/>
          </a:bodyPr>
          <a:lstStyle/>
          <a:p>
            <a:pPr algn="ctr">
              <a:lnSpc>
                <a:spcPts val="11200"/>
              </a:lnSpc>
            </a:pPr>
            <a:r>
              <a:rPr lang="en-US" sz="8000">
                <a:solidFill>
                  <a:srgbClr val="FFFFFF"/>
                </a:solidFill>
                <a:latin typeface="Canva Sans Heavy"/>
              </a:rPr>
              <a:t>01</a:t>
            </a:r>
          </a:p>
        </p:txBody>
      </p:sp>
      <p:sp>
        <p:nvSpPr>
          <p:cNvPr id="10" name="TextBox 10"/>
          <p:cNvSpPr txBox="1"/>
          <p:nvPr/>
        </p:nvSpPr>
        <p:spPr>
          <a:xfrm>
            <a:off x="8341917" y="3359083"/>
            <a:ext cx="8342491" cy="2787649"/>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Architecture </a:t>
            </a:r>
          </a:p>
          <a:p>
            <a:pPr algn="ctr">
              <a:lnSpc>
                <a:spcPts val="11200"/>
              </a:lnSpc>
            </a:pPr>
            <a:r>
              <a:rPr lang="en-US" sz="8000">
                <a:solidFill>
                  <a:srgbClr val="004AAD"/>
                </a:solidFill>
                <a:latin typeface="Canva Sans Heavy"/>
              </a:rPr>
              <a:t> Diagram</a:t>
            </a:r>
          </a:p>
        </p:txBody>
      </p:sp>
      <p:grpSp>
        <p:nvGrpSpPr>
          <p:cNvPr id="11" name="Group 11"/>
          <p:cNvGrpSpPr/>
          <p:nvPr/>
        </p:nvGrpSpPr>
        <p:grpSpPr>
          <a:xfrm>
            <a:off x="3370547" y="1066800"/>
            <a:ext cx="2504967" cy="1331881"/>
            <a:chOff x="0" y="0"/>
            <a:chExt cx="659744" cy="350784"/>
          </a:xfrm>
        </p:grpSpPr>
        <p:sp>
          <p:nvSpPr>
            <p:cNvPr id="12" name="Freeform 12"/>
            <p:cNvSpPr/>
            <p:nvPr/>
          </p:nvSpPr>
          <p:spPr>
            <a:xfrm>
              <a:off x="0" y="0"/>
              <a:ext cx="659744" cy="350784"/>
            </a:xfrm>
            <a:custGeom>
              <a:avLst/>
              <a:gdLst/>
              <a:ahLst/>
              <a:cxnLst/>
              <a:rect l="l" t="t" r="r" b="b"/>
              <a:pathLst>
                <a:path w="659744" h="350784">
                  <a:moveTo>
                    <a:pt x="0" y="0"/>
                  </a:moveTo>
                  <a:lnTo>
                    <a:pt x="659744" y="0"/>
                  </a:lnTo>
                  <a:lnTo>
                    <a:pt x="659744" y="350784"/>
                  </a:lnTo>
                  <a:lnTo>
                    <a:pt x="0" y="350784"/>
                  </a:lnTo>
                  <a:close/>
                </a:path>
              </a:pathLst>
            </a:custGeom>
            <a:solidFill>
              <a:srgbClr val="2471D8"/>
            </a:solidFill>
          </p:spPr>
          <p:txBody>
            <a:bodyPr/>
            <a:lstStyle/>
            <a:p>
              <a:endParaRPr lang="en-US"/>
            </a:p>
          </p:txBody>
        </p:sp>
        <p:sp>
          <p:nvSpPr>
            <p:cNvPr id="13" name="TextBox 13"/>
            <p:cNvSpPr txBox="1"/>
            <p:nvPr/>
          </p:nvSpPr>
          <p:spPr>
            <a:xfrm>
              <a:off x="0" y="-38100"/>
              <a:ext cx="659744" cy="388884"/>
            </a:xfrm>
            <a:prstGeom prst="rect">
              <a:avLst/>
            </a:prstGeom>
          </p:spPr>
          <p:txBody>
            <a:bodyPr lIns="50800" tIns="50800" rIns="50800" bIns="50800" rtlCol="0" anchor="ctr"/>
            <a:lstStyle/>
            <a:p>
              <a:pPr algn="ctr">
                <a:lnSpc>
                  <a:spcPts val="2800"/>
                </a:lnSpc>
              </a:pPr>
              <a:r>
                <a:rPr lang="en-US" sz="2000">
                  <a:solidFill>
                    <a:srgbClr val="FFFFFF"/>
                  </a:solidFill>
                  <a:latin typeface="Nunito Sans Heavy"/>
                </a:rPr>
                <a:t>Data</a:t>
              </a:r>
            </a:p>
            <a:p>
              <a:pPr algn="ctr">
                <a:lnSpc>
                  <a:spcPts val="2800"/>
                </a:lnSpc>
              </a:pPr>
              <a:r>
                <a:rPr lang="en-US" sz="2000">
                  <a:solidFill>
                    <a:srgbClr val="FFFFFF"/>
                  </a:solidFill>
                  <a:latin typeface="Nunito Sans Heavy"/>
                </a:rPr>
                <a:t>Extraction</a:t>
              </a:r>
            </a:p>
            <a:p>
              <a:pPr algn="ctr">
                <a:lnSpc>
                  <a:spcPts val="2800"/>
                </a:lnSpc>
              </a:pPr>
              <a:r>
                <a:rPr lang="en-US" sz="2000">
                  <a:solidFill>
                    <a:srgbClr val="FFFFFF"/>
                  </a:solidFill>
                  <a:latin typeface="Nunito Sans Heavy"/>
                </a:rPr>
                <a:t>from Kaggle</a:t>
              </a:r>
            </a:p>
          </p:txBody>
        </p:sp>
      </p:grpSp>
      <p:grpSp>
        <p:nvGrpSpPr>
          <p:cNvPr id="14" name="Group 14"/>
          <p:cNvGrpSpPr/>
          <p:nvPr/>
        </p:nvGrpSpPr>
        <p:grpSpPr>
          <a:xfrm>
            <a:off x="3341981" y="3020795"/>
            <a:ext cx="2504967" cy="1057575"/>
            <a:chOff x="0" y="0"/>
            <a:chExt cx="659744" cy="278538"/>
          </a:xfrm>
        </p:grpSpPr>
        <p:sp>
          <p:nvSpPr>
            <p:cNvPr id="15" name="Freeform 15"/>
            <p:cNvSpPr/>
            <p:nvPr/>
          </p:nvSpPr>
          <p:spPr>
            <a:xfrm>
              <a:off x="0" y="0"/>
              <a:ext cx="659744" cy="278538"/>
            </a:xfrm>
            <a:custGeom>
              <a:avLst/>
              <a:gdLst/>
              <a:ahLst/>
              <a:cxnLst/>
              <a:rect l="l" t="t" r="r" b="b"/>
              <a:pathLst>
                <a:path w="659744" h="278538">
                  <a:moveTo>
                    <a:pt x="0" y="0"/>
                  </a:moveTo>
                  <a:lnTo>
                    <a:pt x="659744" y="0"/>
                  </a:lnTo>
                  <a:lnTo>
                    <a:pt x="659744" y="278538"/>
                  </a:lnTo>
                  <a:lnTo>
                    <a:pt x="0" y="278538"/>
                  </a:lnTo>
                  <a:close/>
                </a:path>
              </a:pathLst>
            </a:custGeom>
            <a:solidFill>
              <a:srgbClr val="2471D8"/>
            </a:solidFill>
          </p:spPr>
          <p:txBody>
            <a:bodyPr/>
            <a:lstStyle/>
            <a:p>
              <a:endParaRPr lang="en-US"/>
            </a:p>
          </p:txBody>
        </p:sp>
        <p:sp>
          <p:nvSpPr>
            <p:cNvPr id="16" name="TextBox 16"/>
            <p:cNvSpPr txBox="1"/>
            <p:nvPr/>
          </p:nvSpPr>
          <p:spPr>
            <a:xfrm>
              <a:off x="0" y="-38100"/>
              <a:ext cx="659744" cy="316638"/>
            </a:xfrm>
            <a:prstGeom prst="rect">
              <a:avLst/>
            </a:prstGeom>
          </p:spPr>
          <p:txBody>
            <a:bodyPr lIns="50800" tIns="50800" rIns="50800" bIns="50800" rtlCol="0" anchor="ctr"/>
            <a:lstStyle/>
            <a:p>
              <a:pPr algn="ctr">
                <a:lnSpc>
                  <a:spcPts val="2800"/>
                </a:lnSpc>
              </a:pPr>
              <a:r>
                <a:rPr lang="en-US" sz="2000">
                  <a:solidFill>
                    <a:srgbClr val="FFFFFF"/>
                  </a:solidFill>
                  <a:latin typeface="Nunito Sans Heavy"/>
                </a:rPr>
                <a:t>Data</a:t>
              </a:r>
            </a:p>
            <a:p>
              <a:pPr algn="ctr">
                <a:lnSpc>
                  <a:spcPts val="2800"/>
                </a:lnSpc>
              </a:pPr>
              <a:r>
                <a:rPr lang="en-US" sz="2000">
                  <a:solidFill>
                    <a:srgbClr val="FFFFFF"/>
                  </a:solidFill>
                  <a:latin typeface="Nunito Sans Heavy"/>
                </a:rPr>
                <a:t>Pre - Processing</a:t>
              </a:r>
            </a:p>
          </p:txBody>
        </p:sp>
      </p:grpSp>
      <p:grpSp>
        <p:nvGrpSpPr>
          <p:cNvPr id="17" name="Group 17"/>
          <p:cNvGrpSpPr/>
          <p:nvPr/>
        </p:nvGrpSpPr>
        <p:grpSpPr>
          <a:xfrm>
            <a:off x="3370547" y="4698078"/>
            <a:ext cx="2504967" cy="920682"/>
            <a:chOff x="0" y="0"/>
            <a:chExt cx="659744" cy="242484"/>
          </a:xfrm>
        </p:grpSpPr>
        <p:sp>
          <p:nvSpPr>
            <p:cNvPr id="18" name="Freeform 18"/>
            <p:cNvSpPr/>
            <p:nvPr/>
          </p:nvSpPr>
          <p:spPr>
            <a:xfrm>
              <a:off x="0" y="0"/>
              <a:ext cx="659744" cy="242484"/>
            </a:xfrm>
            <a:custGeom>
              <a:avLst/>
              <a:gdLst/>
              <a:ahLst/>
              <a:cxnLst/>
              <a:rect l="l" t="t" r="r" b="b"/>
              <a:pathLst>
                <a:path w="659744" h="242484">
                  <a:moveTo>
                    <a:pt x="0" y="0"/>
                  </a:moveTo>
                  <a:lnTo>
                    <a:pt x="659744" y="0"/>
                  </a:lnTo>
                  <a:lnTo>
                    <a:pt x="659744" y="242484"/>
                  </a:lnTo>
                  <a:lnTo>
                    <a:pt x="0" y="242484"/>
                  </a:lnTo>
                  <a:close/>
                </a:path>
              </a:pathLst>
            </a:custGeom>
            <a:solidFill>
              <a:srgbClr val="2471D8"/>
            </a:solidFill>
          </p:spPr>
          <p:txBody>
            <a:bodyPr/>
            <a:lstStyle/>
            <a:p>
              <a:endParaRPr lang="en-US"/>
            </a:p>
          </p:txBody>
        </p:sp>
        <p:sp>
          <p:nvSpPr>
            <p:cNvPr id="19" name="TextBox 19"/>
            <p:cNvSpPr txBox="1"/>
            <p:nvPr/>
          </p:nvSpPr>
          <p:spPr>
            <a:xfrm>
              <a:off x="0" y="-38100"/>
              <a:ext cx="659744" cy="280584"/>
            </a:xfrm>
            <a:prstGeom prst="rect">
              <a:avLst/>
            </a:prstGeom>
          </p:spPr>
          <p:txBody>
            <a:bodyPr lIns="50800" tIns="50800" rIns="50800" bIns="50800" rtlCol="0" anchor="ctr"/>
            <a:lstStyle/>
            <a:p>
              <a:pPr algn="ctr">
                <a:lnSpc>
                  <a:spcPts val="2800"/>
                </a:lnSpc>
              </a:pPr>
              <a:r>
                <a:rPr lang="en-US" sz="2000">
                  <a:solidFill>
                    <a:srgbClr val="FFFFFF"/>
                  </a:solidFill>
                  <a:latin typeface="Nunito Sans Heavy"/>
                </a:rPr>
                <a:t>MapReduce</a:t>
              </a:r>
            </a:p>
            <a:p>
              <a:pPr algn="ctr">
                <a:lnSpc>
                  <a:spcPts val="2800"/>
                </a:lnSpc>
              </a:pPr>
              <a:r>
                <a:rPr lang="en-US" sz="2000">
                  <a:solidFill>
                    <a:srgbClr val="FFFFFF"/>
                  </a:solidFill>
                  <a:latin typeface="Nunito Sans Heavy"/>
                </a:rPr>
                <a:t>Jobs</a:t>
              </a:r>
            </a:p>
          </p:txBody>
        </p:sp>
      </p:grpSp>
      <p:grpSp>
        <p:nvGrpSpPr>
          <p:cNvPr id="20" name="Group 20"/>
          <p:cNvGrpSpPr/>
          <p:nvPr/>
        </p:nvGrpSpPr>
        <p:grpSpPr>
          <a:xfrm>
            <a:off x="3370547" y="6237885"/>
            <a:ext cx="2504967" cy="1249589"/>
            <a:chOff x="0" y="0"/>
            <a:chExt cx="659744" cy="329110"/>
          </a:xfrm>
        </p:grpSpPr>
        <p:sp>
          <p:nvSpPr>
            <p:cNvPr id="21" name="Freeform 21"/>
            <p:cNvSpPr/>
            <p:nvPr/>
          </p:nvSpPr>
          <p:spPr>
            <a:xfrm>
              <a:off x="0" y="0"/>
              <a:ext cx="659744" cy="329110"/>
            </a:xfrm>
            <a:custGeom>
              <a:avLst/>
              <a:gdLst/>
              <a:ahLst/>
              <a:cxnLst/>
              <a:rect l="l" t="t" r="r" b="b"/>
              <a:pathLst>
                <a:path w="659744" h="329110">
                  <a:moveTo>
                    <a:pt x="0" y="0"/>
                  </a:moveTo>
                  <a:lnTo>
                    <a:pt x="659744" y="0"/>
                  </a:lnTo>
                  <a:lnTo>
                    <a:pt x="659744" y="329110"/>
                  </a:lnTo>
                  <a:lnTo>
                    <a:pt x="0" y="329110"/>
                  </a:lnTo>
                  <a:close/>
                </a:path>
              </a:pathLst>
            </a:custGeom>
            <a:solidFill>
              <a:srgbClr val="2471D8"/>
            </a:solidFill>
          </p:spPr>
          <p:txBody>
            <a:bodyPr/>
            <a:lstStyle/>
            <a:p>
              <a:endParaRPr lang="en-US"/>
            </a:p>
          </p:txBody>
        </p:sp>
        <p:sp>
          <p:nvSpPr>
            <p:cNvPr id="22" name="TextBox 22"/>
            <p:cNvSpPr txBox="1"/>
            <p:nvPr/>
          </p:nvSpPr>
          <p:spPr>
            <a:xfrm>
              <a:off x="0" y="-38100"/>
              <a:ext cx="659744" cy="367210"/>
            </a:xfrm>
            <a:prstGeom prst="rect">
              <a:avLst/>
            </a:prstGeom>
          </p:spPr>
          <p:txBody>
            <a:bodyPr lIns="50800" tIns="50800" rIns="50800" bIns="50800" rtlCol="0" anchor="ctr"/>
            <a:lstStyle/>
            <a:p>
              <a:pPr algn="ctr">
                <a:lnSpc>
                  <a:spcPts val="2800"/>
                </a:lnSpc>
              </a:pPr>
              <a:r>
                <a:rPr lang="en-US" sz="2000">
                  <a:solidFill>
                    <a:srgbClr val="FFFFFF"/>
                  </a:solidFill>
                  <a:latin typeface="Nunito Sans Heavy"/>
                </a:rPr>
                <a:t>Post</a:t>
              </a:r>
            </a:p>
            <a:p>
              <a:pPr algn="ctr">
                <a:lnSpc>
                  <a:spcPts val="2800"/>
                </a:lnSpc>
              </a:pPr>
              <a:r>
                <a:rPr lang="en-US" sz="2000">
                  <a:solidFill>
                    <a:srgbClr val="FFFFFF"/>
                  </a:solidFill>
                  <a:latin typeface="Nunito Sans Heavy"/>
                </a:rPr>
                <a:t>Processing &amp; Analysis</a:t>
              </a:r>
            </a:p>
          </p:txBody>
        </p:sp>
      </p:grpSp>
      <p:grpSp>
        <p:nvGrpSpPr>
          <p:cNvPr id="23" name="Group 23"/>
          <p:cNvGrpSpPr/>
          <p:nvPr/>
        </p:nvGrpSpPr>
        <p:grpSpPr>
          <a:xfrm>
            <a:off x="3370547" y="8106599"/>
            <a:ext cx="2504967" cy="1249589"/>
            <a:chOff x="0" y="0"/>
            <a:chExt cx="659744" cy="329110"/>
          </a:xfrm>
        </p:grpSpPr>
        <p:sp>
          <p:nvSpPr>
            <p:cNvPr id="24" name="Freeform 24"/>
            <p:cNvSpPr/>
            <p:nvPr/>
          </p:nvSpPr>
          <p:spPr>
            <a:xfrm>
              <a:off x="0" y="0"/>
              <a:ext cx="659744" cy="329110"/>
            </a:xfrm>
            <a:custGeom>
              <a:avLst/>
              <a:gdLst/>
              <a:ahLst/>
              <a:cxnLst/>
              <a:rect l="l" t="t" r="r" b="b"/>
              <a:pathLst>
                <a:path w="659744" h="329110">
                  <a:moveTo>
                    <a:pt x="0" y="0"/>
                  </a:moveTo>
                  <a:lnTo>
                    <a:pt x="659744" y="0"/>
                  </a:lnTo>
                  <a:lnTo>
                    <a:pt x="659744" y="329110"/>
                  </a:lnTo>
                  <a:lnTo>
                    <a:pt x="0" y="329110"/>
                  </a:lnTo>
                  <a:close/>
                </a:path>
              </a:pathLst>
            </a:custGeom>
            <a:solidFill>
              <a:srgbClr val="2471D8"/>
            </a:solidFill>
          </p:spPr>
          <p:txBody>
            <a:bodyPr/>
            <a:lstStyle/>
            <a:p>
              <a:endParaRPr lang="en-US"/>
            </a:p>
          </p:txBody>
        </p:sp>
        <p:sp>
          <p:nvSpPr>
            <p:cNvPr id="25" name="TextBox 25"/>
            <p:cNvSpPr txBox="1"/>
            <p:nvPr/>
          </p:nvSpPr>
          <p:spPr>
            <a:xfrm>
              <a:off x="0" y="-38100"/>
              <a:ext cx="659744" cy="367210"/>
            </a:xfrm>
            <a:prstGeom prst="rect">
              <a:avLst/>
            </a:prstGeom>
          </p:spPr>
          <p:txBody>
            <a:bodyPr lIns="50800" tIns="50800" rIns="50800" bIns="50800" rtlCol="0" anchor="ctr"/>
            <a:lstStyle/>
            <a:p>
              <a:pPr algn="ctr">
                <a:lnSpc>
                  <a:spcPts val="2800"/>
                </a:lnSpc>
              </a:pPr>
              <a:r>
                <a:rPr lang="en-US" sz="2000">
                  <a:solidFill>
                    <a:srgbClr val="FFFFFF"/>
                  </a:solidFill>
                  <a:latin typeface="Nunito Sans Heavy"/>
                </a:rPr>
                <a:t>Reporting &amp; Visualization</a:t>
              </a:r>
            </a:p>
          </p:txBody>
        </p:sp>
      </p:grpSp>
      <p:sp>
        <p:nvSpPr>
          <p:cNvPr id="26" name="AutoShape 26"/>
          <p:cNvSpPr/>
          <p:nvPr/>
        </p:nvSpPr>
        <p:spPr>
          <a:xfrm>
            <a:off x="4575415" y="2398099"/>
            <a:ext cx="19050" cy="622696"/>
          </a:xfrm>
          <a:prstGeom prst="line">
            <a:avLst/>
          </a:prstGeom>
          <a:ln w="38100" cap="flat">
            <a:solidFill>
              <a:srgbClr val="000000"/>
            </a:solidFill>
            <a:prstDash val="solid"/>
            <a:headEnd type="none" w="sm" len="sm"/>
            <a:tailEnd type="arrow" w="med" len="sm"/>
          </a:ln>
        </p:spPr>
        <p:txBody>
          <a:bodyPr/>
          <a:lstStyle/>
          <a:p>
            <a:endParaRPr lang="en-US"/>
          </a:p>
        </p:txBody>
      </p:sp>
      <p:sp>
        <p:nvSpPr>
          <p:cNvPr id="27" name="AutoShape 27"/>
          <p:cNvSpPr/>
          <p:nvPr/>
        </p:nvSpPr>
        <p:spPr>
          <a:xfrm>
            <a:off x="4613506" y="4074799"/>
            <a:ext cx="19050" cy="622696"/>
          </a:xfrm>
          <a:prstGeom prst="line">
            <a:avLst/>
          </a:prstGeom>
          <a:ln w="38100" cap="flat">
            <a:solidFill>
              <a:srgbClr val="000000"/>
            </a:solidFill>
            <a:prstDash val="solid"/>
            <a:headEnd type="none" w="sm" len="sm"/>
            <a:tailEnd type="arrow" w="med" len="sm"/>
          </a:ln>
        </p:spPr>
        <p:txBody>
          <a:bodyPr/>
          <a:lstStyle/>
          <a:p>
            <a:endParaRPr lang="en-US"/>
          </a:p>
        </p:txBody>
      </p:sp>
      <p:sp>
        <p:nvSpPr>
          <p:cNvPr id="28" name="AutoShape 28"/>
          <p:cNvSpPr/>
          <p:nvPr/>
        </p:nvSpPr>
        <p:spPr>
          <a:xfrm>
            <a:off x="4651597" y="5619342"/>
            <a:ext cx="19050" cy="622696"/>
          </a:xfrm>
          <a:prstGeom prst="line">
            <a:avLst/>
          </a:prstGeom>
          <a:ln w="38100" cap="flat">
            <a:solidFill>
              <a:srgbClr val="000000"/>
            </a:solidFill>
            <a:prstDash val="solid"/>
            <a:headEnd type="none" w="sm" len="sm"/>
            <a:tailEnd type="arrow" w="med" len="sm"/>
          </a:ln>
        </p:spPr>
        <p:txBody>
          <a:bodyPr/>
          <a:lstStyle/>
          <a:p>
            <a:endParaRPr lang="en-US"/>
          </a:p>
        </p:txBody>
      </p:sp>
      <p:sp>
        <p:nvSpPr>
          <p:cNvPr id="29" name="AutoShape 29"/>
          <p:cNvSpPr/>
          <p:nvPr/>
        </p:nvSpPr>
        <p:spPr>
          <a:xfrm>
            <a:off x="4651597" y="7483320"/>
            <a:ext cx="19050" cy="622696"/>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11934" y="512206"/>
            <a:ext cx="1939447" cy="1368424"/>
          </a:xfrm>
          <a:prstGeom prst="rect">
            <a:avLst/>
          </a:prstGeom>
        </p:spPr>
        <p:txBody>
          <a:bodyPr lIns="0" tIns="0" rIns="0" bIns="0" rtlCol="0" anchor="t">
            <a:spAutoFit/>
          </a:bodyPr>
          <a:lstStyle/>
          <a:p>
            <a:pPr algn="ctr">
              <a:lnSpc>
                <a:spcPts val="11200"/>
              </a:lnSpc>
            </a:pPr>
            <a:r>
              <a:rPr lang="en-US" sz="8000">
                <a:solidFill>
                  <a:srgbClr val="FFFFFF"/>
                </a:solidFill>
                <a:latin typeface="Canva Sans Heavy"/>
              </a:rPr>
              <a:t>01</a:t>
            </a:r>
          </a:p>
        </p:txBody>
      </p:sp>
      <p:sp>
        <p:nvSpPr>
          <p:cNvPr id="10" name="TextBox 10"/>
          <p:cNvSpPr txBox="1"/>
          <p:nvPr/>
        </p:nvSpPr>
        <p:spPr>
          <a:xfrm>
            <a:off x="4972755" y="512206"/>
            <a:ext cx="8342491" cy="1368424"/>
          </a:xfrm>
          <a:prstGeom prst="rect">
            <a:avLst/>
          </a:prstGeom>
        </p:spPr>
        <p:txBody>
          <a:bodyPr lIns="0" tIns="0" rIns="0" bIns="0" rtlCol="0" anchor="t">
            <a:spAutoFit/>
          </a:bodyPr>
          <a:lstStyle/>
          <a:p>
            <a:pPr algn="ctr">
              <a:lnSpc>
                <a:spcPts val="11200"/>
              </a:lnSpc>
            </a:pPr>
            <a:r>
              <a:rPr lang="en-US" sz="8000">
                <a:solidFill>
                  <a:srgbClr val="004AAD"/>
                </a:solidFill>
                <a:latin typeface="Canva Sans Heavy"/>
              </a:rPr>
              <a:t>Goals</a:t>
            </a:r>
          </a:p>
        </p:txBody>
      </p:sp>
      <p:grpSp>
        <p:nvGrpSpPr>
          <p:cNvPr id="11" name="Group 11"/>
          <p:cNvGrpSpPr/>
          <p:nvPr/>
        </p:nvGrpSpPr>
        <p:grpSpPr>
          <a:xfrm>
            <a:off x="1381658" y="2583989"/>
            <a:ext cx="15877642" cy="1009024"/>
            <a:chOff x="0" y="0"/>
            <a:chExt cx="4181766" cy="265751"/>
          </a:xfrm>
        </p:grpSpPr>
        <p:sp>
          <p:nvSpPr>
            <p:cNvPr id="12" name="Freeform 12"/>
            <p:cNvSpPr/>
            <p:nvPr/>
          </p:nvSpPr>
          <p:spPr>
            <a:xfrm>
              <a:off x="0" y="0"/>
              <a:ext cx="4181766" cy="265751"/>
            </a:xfrm>
            <a:custGeom>
              <a:avLst/>
              <a:gdLst/>
              <a:ahLst/>
              <a:cxnLst/>
              <a:rect l="l" t="t" r="r" b="b"/>
              <a:pathLst>
                <a:path w="4181766" h="265751">
                  <a:moveTo>
                    <a:pt x="5364" y="0"/>
                  </a:moveTo>
                  <a:lnTo>
                    <a:pt x="4176402" y="0"/>
                  </a:lnTo>
                  <a:cubicBezTo>
                    <a:pt x="4179365" y="0"/>
                    <a:pt x="4181766" y="2401"/>
                    <a:pt x="4181766" y="5364"/>
                  </a:cubicBezTo>
                  <a:lnTo>
                    <a:pt x="4181766" y="260388"/>
                  </a:lnTo>
                  <a:cubicBezTo>
                    <a:pt x="4181766" y="261810"/>
                    <a:pt x="4181201" y="263174"/>
                    <a:pt x="4180195" y="264180"/>
                  </a:cubicBezTo>
                  <a:cubicBezTo>
                    <a:pt x="4179189" y="265186"/>
                    <a:pt x="4177825" y="265751"/>
                    <a:pt x="4176402" y="265751"/>
                  </a:cubicBezTo>
                  <a:lnTo>
                    <a:pt x="5364" y="265751"/>
                  </a:lnTo>
                  <a:cubicBezTo>
                    <a:pt x="3941" y="265751"/>
                    <a:pt x="2577" y="265186"/>
                    <a:pt x="1571" y="264180"/>
                  </a:cubicBezTo>
                  <a:cubicBezTo>
                    <a:pt x="565" y="263174"/>
                    <a:pt x="0" y="261810"/>
                    <a:pt x="0" y="260388"/>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13" name="TextBox 13"/>
            <p:cNvSpPr txBox="1"/>
            <p:nvPr/>
          </p:nvSpPr>
          <p:spPr>
            <a:xfrm>
              <a:off x="0" y="-38100"/>
              <a:ext cx="4181766" cy="303851"/>
            </a:xfrm>
            <a:prstGeom prst="rect">
              <a:avLst/>
            </a:prstGeom>
          </p:spPr>
          <p:txBody>
            <a:bodyPr lIns="50800" tIns="50800" rIns="50800" bIns="50800" rtlCol="0" anchor="ctr"/>
            <a:lstStyle/>
            <a:p>
              <a:pPr>
                <a:lnSpc>
                  <a:spcPts val="3359"/>
                </a:lnSpc>
              </a:pPr>
              <a:r>
                <a:rPr lang="en-US" sz="2399">
                  <a:solidFill>
                    <a:srgbClr val="FFFFFF"/>
                  </a:solidFill>
                  <a:latin typeface="Nunito Sans Heavy"/>
                </a:rPr>
                <a:t>  Goal 1: The goal is to visualize the players who are good at both batting and bowling, that is regular all-     rounders (whose bowling and batting average greater than 40).</a:t>
              </a:r>
            </a:p>
          </p:txBody>
        </p:sp>
      </p:grpSp>
      <p:grpSp>
        <p:nvGrpSpPr>
          <p:cNvPr id="14" name="Group 14"/>
          <p:cNvGrpSpPr/>
          <p:nvPr/>
        </p:nvGrpSpPr>
        <p:grpSpPr>
          <a:xfrm>
            <a:off x="1381658" y="3951056"/>
            <a:ext cx="15877642" cy="689530"/>
            <a:chOff x="0" y="0"/>
            <a:chExt cx="4181766" cy="181605"/>
          </a:xfrm>
        </p:grpSpPr>
        <p:sp>
          <p:nvSpPr>
            <p:cNvPr id="15" name="Freeform 15"/>
            <p:cNvSpPr/>
            <p:nvPr/>
          </p:nvSpPr>
          <p:spPr>
            <a:xfrm>
              <a:off x="0" y="0"/>
              <a:ext cx="4181766" cy="181605"/>
            </a:xfrm>
            <a:custGeom>
              <a:avLst/>
              <a:gdLst/>
              <a:ahLst/>
              <a:cxnLst/>
              <a:rect l="l" t="t" r="r" b="b"/>
              <a:pathLst>
                <a:path w="4181766" h="181605">
                  <a:moveTo>
                    <a:pt x="5364" y="0"/>
                  </a:moveTo>
                  <a:lnTo>
                    <a:pt x="4176402" y="0"/>
                  </a:lnTo>
                  <a:cubicBezTo>
                    <a:pt x="4179365" y="0"/>
                    <a:pt x="4181766" y="2401"/>
                    <a:pt x="4181766" y="5364"/>
                  </a:cubicBezTo>
                  <a:lnTo>
                    <a:pt x="4181766" y="176241"/>
                  </a:lnTo>
                  <a:cubicBezTo>
                    <a:pt x="4181766" y="177663"/>
                    <a:pt x="4181201" y="179028"/>
                    <a:pt x="4180195" y="180034"/>
                  </a:cubicBezTo>
                  <a:cubicBezTo>
                    <a:pt x="4179189" y="181039"/>
                    <a:pt x="4177825" y="181605"/>
                    <a:pt x="4176402" y="181605"/>
                  </a:cubicBezTo>
                  <a:lnTo>
                    <a:pt x="5364" y="181605"/>
                  </a:lnTo>
                  <a:cubicBezTo>
                    <a:pt x="3941" y="181605"/>
                    <a:pt x="2577" y="181039"/>
                    <a:pt x="1571" y="180034"/>
                  </a:cubicBezTo>
                  <a:cubicBezTo>
                    <a:pt x="565" y="179028"/>
                    <a:pt x="0" y="177663"/>
                    <a:pt x="0" y="176241"/>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16" name="TextBox 16"/>
            <p:cNvSpPr txBox="1"/>
            <p:nvPr/>
          </p:nvSpPr>
          <p:spPr>
            <a:xfrm>
              <a:off x="0" y="-38100"/>
              <a:ext cx="4181766" cy="219705"/>
            </a:xfrm>
            <a:prstGeom prst="rect">
              <a:avLst/>
            </a:prstGeom>
          </p:spPr>
          <p:txBody>
            <a:bodyPr lIns="50800" tIns="50800" rIns="50800" bIns="50800" rtlCol="0" anchor="ctr"/>
            <a:lstStyle/>
            <a:p>
              <a:pPr algn="l">
                <a:lnSpc>
                  <a:spcPts val="3359"/>
                </a:lnSpc>
              </a:pPr>
              <a:r>
                <a:rPr lang="en-US" sz="2399">
                  <a:solidFill>
                    <a:srgbClr val="FFFFFF"/>
                  </a:solidFill>
                  <a:latin typeface="Nunito Sans Heavy"/>
                </a:rPr>
                <a:t>  Goal 2: The goal is to visualize all the bowlers who bowled more than 150 maiden overs.</a:t>
              </a:r>
            </a:p>
          </p:txBody>
        </p:sp>
      </p:grpSp>
      <p:grpSp>
        <p:nvGrpSpPr>
          <p:cNvPr id="17" name="Group 17"/>
          <p:cNvGrpSpPr/>
          <p:nvPr/>
        </p:nvGrpSpPr>
        <p:grpSpPr>
          <a:xfrm>
            <a:off x="1381658" y="5002536"/>
            <a:ext cx="15877642" cy="734302"/>
            <a:chOff x="0" y="0"/>
            <a:chExt cx="4181766" cy="193396"/>
          </a:xfrm>
        </p:grpSpPr>
        <p:sp>
          <p:nvSpPr>
            <p:cNvPr id="18" name="Freeform 18"/>
            <p:cNvSpPr/>
            <p:nvPr/>
          </p:nvSpPr>
          <p:spPr>
            <a:xfrm>
              <a:off x="0" y="0"/>
              <a:ext cx="4181766" cy="193396"/>
            </a:xfrm>
            <a:custGeom>
              <a:avLst/>
              <a:gdLst/>
              <a:ahLst/>
              <a:cxnLst/>
              <a:rect l="l" t="t" r="r" b="b"/>
              <a:pathLst>
                <a:path w="4181766" h="193396">
                  <a:moveTo>
                    <a:pt x="5364" y="0"/>
                  </a:moveTo>
                  <a:lnTo>
                    <a:pt x="4176402" y="0"/>
                  </a:lnTo>
                  <a:cubicBezTo>
                    <a:pt x="4179365" y="0"/>
                    <a:pt x="4181766" y="2401"/>
                    <a:pt x="4181766" y="5364"/>
                  </a:cubicBezTo>
                  <a:lnTo>
                    <a:pt x="4181766" y="188033"/>
                  </a:lnTo>
                  <a:cubicBezTo>
                    <a:pt x="4181766" y="189455"/>
                    <a:pt x="4181201" y="190820"/>
                    <a:pt x="4180195" y="191825"/>
                  </a:cubicBezTo>
                  <a:cubicBezTo>
                    <a:pt x="4179189" y="192831"/>
                    <a:pt x="4177825" y="193396"/>
                    <a:pt x="4176402" y="193396"/>
                  </a:cubicBezTo>
                  <a:lnTo>
                    <a:pt x="5364" y="193396"/>
                  </a:lnTo>
                  <a:cubicBezTo>
                    <a:pt x="2401" y="193396"/>
                    <a:pt x="0" y="190995"/>
                    <a:pt x="0" y="188033"/>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19" name="TextBox 19"/>
            <p:cNvSpPr txBox="1"/>
            <p:nvPr/>
          </p:nvSpPr>
          <p:spPr>
            <a:xfrm>
              <a:off x="0" y="-38100"/>
              <a:ext cx="4181766" cy="231496"/>
            </a:xfrm>
            <a:prstGeom prst="rect">
              <a:avLst/>
            </a:prstGeom>
          </p:spPr>
          <p:txBody>
            <a:bodyPr lIns="50800" tIns="50800" rIns="50800" bIns="50800" rtlCol="0" anchor="ctr"/>
            <a:lstStyle/>
            <a:p>
              <a:pPr>
                <a:lnSpc>
                  <a:spcPts val="3359"/>
                </a:lnSpc>
              </a:pPr>
              <a:r>
                <a:rPr lang="en-US" sz="2399">
                  <a:solidFill>
                    <a:srgbClr val="FFFFFF"/>
                  </a:solidFill>
                  <a:latin typeface="Nunito Sans Heavy"/>
                </a:rPr>
                <a:t>  Goal 3: To visualize all the players who scored more than 20 centuries.</a:t>
              </a:r>
            </a:p>
          </p:txBody>
        </p:sp>
      </p:grpSp>
      <p:grpSp>
        <p:nvGrpSpPr>
          <p:cNvPr id="20" name="Group 20"/>
          <p:cNvGrpSpPr/>
          <p:nvPr/>
        </p:nvGrpSpPr>
        <p:grpSpPr>
          <a:xfrm>
            <a:off x="1381658" y="6098788"/>
            <a:ext cx="15877642" cy="634961"/>
            <a:chOff x="0" y="0"/>
            <a:chExt cx="4181766" cy="167233"/>
          </a:xfrm>
        </p:grpSpPr>
        <p:sp>
          <p:nvSpPr>
            <p:cNvPr id="21" name="Freeform 21"/>
            <p:cNvSpPr/>
            <p:nvPr/>
          </p:nvSpPr>
          <p:spPr>
            <a:xfrm>
              <a:off x="0" y="0"/>
              <a:ext cx="4181766" cy="167233"/>
            </a:xfrm>
            <a:custGeom>
              <a:avLst/>
              <a:gdLst/>
              <a:ahLst/>
              <a:cxnLst/>
              <a:rect l="l" t="t" r="r" b="b"/>
              <a:pathLst>
                <a:path w="4181766" h="167233">
                  <a:moveTo>
                    <a:pt x="5364" y="0"/>
                  </a:moveTo>
                  <a:lnTo>
                    <a:pt x="4176402" y="0"/>
                  </a:lnTo>
                  <a:cubicBezTo>
                    <a:pt x="4179365" y="0"/>
                    <a:pt x="4181766" y="2401"/>
                    <a:pt x="4181766" y="5364"/>
                  </a:cubicBezTo>
                  <a:lnTo>
                    <a:pt x="4181766" y="161869"/>
                  </a:lnTo>
                  <a:cubicBezTo>
                    <a:pt x="4181766" y="163291"/>
                    <a:pt x="4181201" y="164656"/>
                    <a:pt x="4180195" y="165662"/>
                  </a:cubicBezTo>
                  <a:cubicBezTo>
                    <a:pt x="4179189" y="166667"/>
                    <a:pt x="4177825" y="167233"/>
                    <a:pt x="4176402" y="167233"/>
                  </a:cubicBezTo>
                  <a:lnTo>
                    <a:pt x="5364" y="167233"/>
                  </a:lnTo>
                  <a:cubicBezTo>
                    <a:pt x="2401" y="167233"/>
                    <a:pt x="0" y="164831"/>
                    <a:pt x="0" y="161869"/>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22" name="TextBox 22"/>
            <p:cNvSpPr txBox="1"/>
            <p:nvPr/>
          </p:nvSpPr>
          <p:spPr>
            <a:xfrm>
              <a:off x="0" y="-38100"/>
              <a:ext cx="4181766" cy="205333"/>
            </a:xfrm>
            <a:prstGeom prst="rect">
              <a:avLst/>
            </a:prstGeom>
          </p:spPr>
          <p:txBody>
            <a:bodyPr lIns="50800" tIns="50800" rIns="50800" bIns="50800" rtlCol="0" anchor="ctr"/>
            <a:lstStyle/>
            <a:p>
              <a:pPr>
                <a:lnSpc>
                  <a:spcPts val="3359"/>
                </a:lnSpc>
              </a:pPr>
              <a:r>
                <a:rPr lang="en-US" sz="2399">
                  <a:solidFill>
                    <a:srgbClr val="FFFFFF"/>
                  </a:solidFill>
                  <a:latin typeface="Nunito Sans Heavy"/>
                </a:rPr>
                <a:t>  Goal 4: To visualize all the players who took more than 250 wickets in ODI cricket.</a:t>
              </a:r>
            </a:p>
          </p:txBody>
        </p:sp>
      </p:grpSp>
      <p:grpSp>
        <p:nvGrpSpPr>
          <p:cNvPr id="23" name="Group 23"/>
          <p:cNvGrpSpPr/>
          <p:nvPr/>
        </p:nvGrpSpPr>
        <p:grpSpPr>
          <a:xfrm>
            <a:off x="1381658" y="7095699"/>
            <a:ext cx="15877642" cy="684632"/>
            <a:chOff x="0" y="0"/>
            <a:chExt cx="4181766" cy="180314"/>
          </a:xfrm>
        </p:grpSpPr>
        <p:sp>
          <p:nvSpPr>
            <p:cNvPr id="24" name="Freeform 24"/>
            <p:cNvSpPr/>
            <p:nvPr/>
          </p:nvSpPr>
          <p:spPr>
            <a:xfrm>
              <a:off x="0" y="0"/>
              <a:ext cx="4181766" cy="180314"/>
            </a:xfrm>
            <a:custGeom>
              <a:avLst/>
              <a:gdLst/>
              <a:ahLst/>
              <a:cxnLst/>
              <a:rect l="l" t="t" r="r" b="b"/>
              <a:pathLst>
                <a:path w="4181766" h="180314">
                  <a:moveTo>
                    <a:pt x="5364" y="0"/>
                  </a:moveTo>
                  <a:lnTo>
                    <a:pt x="4176402" y="0"/>
                  </a:lnTo>
                  <a:cubicBezTo>
                    <a:pt x="4179365" y="0"/>
                    <a:pt x="4181766" y="2401"/>
                    <a:pt x="4181766" y="5364"/>
                  </a:cubicBezTo>
                  <a:lnTo>
                    <a:pt x="4181766" y="174951"/>
                  </a:lnTo>
                  <a:cubicBezTo>
                    <a:pt x="4181766" y="176373"/>
                    <a:pt x="4181201" y="177738"/>
                    <a:pt x="4180195" y="178744"/>
                  </a:cubicBezTo>
                  <a:cubicBezTo>
                    <a:pt x="4179189" y="179749"/>
                    <a:pt x="4177825" y="180314"/>
                    <a:pt x="4176402" y="180314"/>
                  </a:cubicBezTo>
                  <a:lnTo>
                    <a:pt x="5364" y="180314"/>
                  </a:lnTo>
                  <a:cubicBezTo>
                    <a:pt x="2401" y="180314"/>
                    <a:pt x="0" y="177913"/>
                    <a:pt x="0" y="174951"/>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25" name="TextBox 25"/>
            <p:cNvSpPr txBox="1"/>
            <p:nvPr/>
          </p:nvSpPr>
          <p:spPr>
            <a:xfrm>
              <a:off x="0" y="-38100"/>
              <a:ext cx="4181766" cy="218414"/>
            </a:xfrm>
            <a:prstGeom prst="rect">
              <a:avLst/>
            </a:prstGeom>
          </p:spPr>
          <p:txBody>
            <a:bodyPr lIns="50800" tIns="50800" rIns="50800" bIns="50800" rtlCol="0" anchor="ctr"/>
            <a:lstStyle/>
            <a:p>
              <a:pPr>
                <a:lnSpc>
                  <a:spcPts val="3359"/>
                </a:lnSpc>
              </a:pPr>
              <a:r>
                <a:rPr lang="en-US" sz="2399">
                  <a:solidFill>
                    <a:srgbClr val="FFFFFF"/>
                  </a:solidFill>
                  <a:latin typeface="Nunito Sans Heavy"/>
                </a:rPr>
                <a:t>  Goal 5: To visualize all the players whose took more than 145 catches.</a:t>
              </a:r>
            </a:p>
          </p:txBody>
        </p:sp>
      </p:grpSp>
      <p:grpSp>
        <p:nvGrpSpPr>
          <p:cNvPr id="26" name="Group 26"/>
          <p:cNvGrpSpPr/>
          <p:nvPr/>
        </p:nvGrpSpPr>
        <p:grpSpPr>
          <a:xfrm>
            <a:off x="1381658" y="8123230"/>
            <a:ext cx="15877642" cy="684632"/>
            <a:chOff x="0" y="0"/>
            <a:chExt cx="4181766" cy="180314"/>
          </a:xfrm>
        </p:grpSpPr>
        <p:sp>
          <p:nvSpPr>
            <p:cNvPr id="27" name="Freeform 27"/>
            <p:cNvSpPr/>
            <p:nvPr/>
          </p:nvSpPr>
          <p:spPr>
            <a:xfrm>
              <a:off x="0" y="0"/>
              <a:ext cx="4181766" cy="180314"/>
            </a:xfrm>
            <a:custGeom>
              <a:avLst/>
              <a:gdLst/>
              <a:ahLst/>
              <a:cxnLst/>
              <a:rect l="l" t="t" r="r" b="b"/>
              <a:pathLst>
                <a:path w="4181766" h="180314">
                  <a:moveTo>
                    <a:pt x="5364" y="0"/>
                  </a:moveTo>
                  <a:lnTo>
                    <a:pt x="4176402" y="0"/>
                  </a:lnTo>
                  <a:cubicBezTo>
                    <a:pt x="4179365" y="0"/>
                    <a:pt x="4181766" y="2401"/>
                    <a:pt x="4181766" y="5364"/>
                  </a:cubicBezTo>
                  <a:lnTo>
                    <a:pt x="4181766" y="174951"/>
                  </a:lnTo>
                  <a:cubicBezTo>
                    <a:pt x="4181766" y="176373"/>
                    <a:pt x="4181201" y="177738"/>
                    <a:pt x="4180195" y="178744"/>
                  </a:cubicBezTo>
                  <a:cubicBezTo>
                    <a:pt x="4179189" y="179749"/>
                    <a:pt x="4177825" y="180314"/>
                    <a:pt x="4176402" y="180314"/>
                  </a:cubicBezTo>
                  <a:lnTo>
                    <a:pt x="5364" y="180314"/>
                  </a:lnTo>
                  <a:cubicBezTo>
                    <a:pt x="2401" y="180314"/>
                    <a:pt x="0" y="177913"/>
                    <a:pt x="0" y="174951"/>
                  </a:cubicBezTo>
                  <a:lnTo>
                    <a:pt x="0" y="5364"/>
                  </a:lnTo>
                  <a:cubicBezTo>
                    <a:pt x="0" y="3941"/>
                    <a:pt x="565" y="2577"/>
                    <a:pt x="1571" y="1571"/>
                  </a:cubicBezTo>
                  <a:cubicBezTo>
                    <a:pt x="2577" y="565"/>
                    <a:pt x="3941" y="0"/>
                    <a:pt x="5364" y="0"/>
                  </a:cubicBezTo>
                  <a:close/>
                </a:path>
              </a:pathLst>
            </a:custGeom>
            <a:solidFill>
              <a:srgbClr val="2471D8"/>
            </a:solidFill>
          </p:spPr>
          <p:txBody>
            <a:bodyPr/>
            <a:lstStyle/>
            <a:p>
              <a:endParaRPr lang="en-US"/>
            </a:p>
          </p:txBody>
        </p:sp>
        <p:sp>
          <p:nvSpPr>
            <p:cNvPr id="28" name="TextBox 28"/>
            <p:cNvSpPr txBox="1"/>
            <p:nvPr/>
          </p:nvSpPr>
          <p:spPr>
            <a:xfrm>
              <a:off x="0" y="-38100"/>
              <a:ext cx="4181766" cy="218414"/>
            </a:xfrm>
            <a:prstGeom prst="rect">
              <a:avLst/>
            </a:prstGeom>
          </p:spPr>
          <p:txBody>
            <a:bodyPr lIns="50800" tIns="50800" rIns="50800" bIns="50800" rtlCol="0" anchor="ctr"/>
            <a:lstStyle/>
            <a:p>
              <a:pPr>
                <a:lnSpc>
                  <a:spcPts val="3359"/>
                </a:lnSpc>
              </a:pPr>
              <a:r>
                <a:rPr lang="en-US" sz="2399">
                  <a:solidFill>
                    <a:srgbClr val="FFFFFF"/>
                  </a:solidFill>
                  <a:latin typeface="Nunito Sans Heavy"/>
                </a:rPr>
                <a:t>  Goal 6: The goal is to visualize all the players who remained not out in more than 50 matches.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666865" y="1978789"/>
            <a:ext cx="249875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6155609" y="2479539"/>
            <a:ext cx="11854943" cy="6310114"/>
          </a:xfrm>
          <a:custGeom>
            <a:avLst/>
            <a:gdLst/>
            <a:ahLst/>
            <a:cxnLst/>
            <a:rect l="l" t="t" r="r" b="b"/>
            <a:pathLst>
              <a:path w="11854943" h="6310114">
                <a:moveTo>
                  <a:pt x="0" y="0"/>
                </a:moveTo>
                <a:lnTo>
                  <a:pt x="11854943" y="0"/>
                </a:lnTo>
                <a:lnTo>
                  <a:pt x="11854943" y="6310113"/>
                </a:lnTo>
                <a:lnTo>
                  <a:pt x="0" y="6310113"/>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238190" y="3225395"/>
            <a:ext cx="5108284" cy="44716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a:rPr>
              <a:t>The goal is to visualize the players who are good at both batting and bowling that is regular all-rounders (whose bowling and batting average greater than 40)</a:t>
            </a:r>
          </a:p>
        </p:txBody>
      </p:sp>
      <p:sp>
        <p:nvSpPr>
          <p:cNvPr id="12" name="TextBox 12"/>
          <p:cNvSpPr txBox="1"/>
          <p:nvPr/>
        </p:nvSpPr>
        <p:spPr>
          <a:xfrm>
            <a:off x="666865" y="962025"/>
            <a:ext cx="2498755" cy="811530"/>
          </a:xfrm>
          <a:prstGeom prst="rect">
            <a:avLst/>
          </a:prstGeom>
        </p:spPr>
        <p:txBody>
          <a:bodyPr lIns="0" tIns="0" rIns="0" bIns="0" rtlCol="0" anchor="t">
            <a:spAutoFit/>
          </a:bodyPr>
          <a:lstStyle/>
          <a:p>
            <a:pPr algn="ctr">
              <a:lnSpc>
                <a:spcPts val="6719"/>
              </a:lnSpc>
            </a:pPr>
            <a:r>
              <a:rPr lang="en-US" sz="4800">
                <a:solidFill>
                  <a:srgbClr val="004AAD"/>
                </a:solidFill>
                <a:latin typeface="Canva Sans Heavy"/>
              </a:rPr>
              <a:t>Goal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764</Words>
  <Application>Microsoft Office PowerPoint</Application>
  <PresentationFormat>Custom</PresentationFormat>
  <Paragraphs>83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Nunito Sans Heavy</vt:lpstr>
      <vt:lpstr>Calibri</vt:lpstr>
      <vt:lpstr>Arial</vt:lpstr>
      <vt:lpstr>Canva Sans Heavy</vt:lpstr>
      <vt:lpstr>Canva Sans</vt:lpstr>
      <vt:lpstr>Canva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Aesthetic and Minimalist Thesis Defense Presentation</dc:title>
  <cp:lastModifiedBy>Chitrala,Bhanuteja</cp:lastModifiedBy>
  <cp:revision>2</cp:revision>
  <dcterms:created xsi:type="dcterms:W3CDTF">2006-08-16T00:00:00Z</dcterms:created>
  <dcterms:modified xsi:type="dcterms:W3CDTF">2023-11-27T16:19:01Z</dcterms:modified>
  <dc:identifier>DAF1Vy9NRy0</dc:identifier>
</cp:coreProperties>
</file>